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13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6" r:id="rId4"/>
    <p:sldId id="260" r:id="rId5"/>
    <p:sldId id="265" r:id="rId6"/>
    <p:sldId id="264" r:id="rId7"/>
    <p:sldId id="267" r:id="rId8"/>
    <p:sldId id="261" r:id="rId9"/>
    <p:sldId id="268" r:id="rId10"/>
    <p:sldId id="263" r:id="rId11"/>
    <p:sldId id="259" r:id="rId12"/>
    <p:sldId id="262" r:id="rId13"/>
    <p:sldId id="258" r:id="rId14"/>
  </p:sldIdLst>
  <p:sldSz cx="10058400" cy="77724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  <a:srgbClr val="99FF99"/>
    <a:srgbClr val="66FF66"/>
    <a:srgbClr val="D9FFD9"/>
    <a:srgbClr val="C5FFC5"/>
    <a:srgbClr val="A7FFA7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363" autoAdjust="0"/>
    <p:restoredTop sz="92352" autoAdjust="0"/>
  </p:normalViewPr>
  <p:slideViewPr>
    <p:cSldViewPr>
      <p:cViewPr varScale="1">
        <p:scale>
          <a:sx n="100" d="100"/>
          <a:sy n="100" d="100"/>
        </p:scale>
        <p:origin x="-1386" y="-72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15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096" y="-72"/>
      </p:cViewPr>
      <p:guideLst>
        <p:guide orient="horz" pos="3024"/>
        <p:guide pos="2303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55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550" y="9120188"/>
            <a:ext cx="31686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D60E8D35-D61B-4D40-8F8C-7B3B0AD2E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8738" y="719138"/>
            <a:ext cx="46609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20188"/>
            <a:ext cx="31686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788" tIns="48394" rIns="96788" bIns="48394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7F2C168E-A992-41E8-B998-440C57C13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B5AF-79D0-4A94-81B6-0BEC06421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5B8E3-F13F-4C92-B262-F53FF3B77B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2813" y="368300"/>
            <a:ext cx="2192337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8300"/>
            <a:ext cx="6429375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59D05-6C9B-4A83-90F0-A0471246E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"/>
            <a:ext cx="8686800" cy="850900"/>
          </a:xfrm>
        </p:spPr>
        <p:txBody>
          <a:bodyPr/>
          <a:lstStyle>
            <a:lvl1pPr>
              <a:defRPr sz="26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 sz="2400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DC26D-3AB5-49DB-9F4A-CDD7E2A6EB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402C-E1AB-4E0F-84B3-A32069581F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295400"/>
            <a:ext cx="4310062" cy="5221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295400"/>
            <a:ext cx="4311650" cy="5221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FE787-4C65-4B91-A1D4-2950E9996F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920D1-ED43-4632-86F8-39D143F4F6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65525-3844-486A-931C-875F0B24F3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65093-5BB9-4535-90CF-3CB5E1B92B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A1241-E857-4CEB-9804-54EC994786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7FC6A-B3FE-4125-9729-F341656D09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Kevin\Documents\Amentra\RedHat\AmentraBanner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794375"/>
            <a:ext cx="1005840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295400"/>
            <a:ext cx="8774112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1" tIns="50941" rIns="101881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68300"/>
            <a:ext cx="8686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1" tIns="50941" rIns="101881" bIns="5094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Header 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9448800" y="6923088"/>
            <a:ext cx="407988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1" tIns="50941" rIns="101881" bIns="50941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9A84D32E-3CB2-4894-A7C6-4EE55625B2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0058400" cy="447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hf hdr="0" ftr="0" dt="0"/>
  <p:txStyles>
    <p:titleStyle>
      <a:lvl1pPr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2pPr>
      <a:lvl3pPr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3pPr>
      <a:lvl4pPr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4pPr>
      <a:lvl5pPr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5pPr>
      <a:lvl6pPr marL="457200"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6pPr>
      <a:lvl7pPr marL="914400"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7pPr>
      <a:lvl8pPr marL="1371600"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8pPr>
      <a:lvl9pPr marL="1828800" algn="l" defTabSz="1019175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None/>
        <a:defRPr sz="2800" b="1" baseline="0">
          <a:solidFill>
            <a:srgbClr val="A90704"/>
          </a:solidFill>
          <a:latin typeface="+mn-lt"/>
          <a:ea typeface="+mn-ea"/>
          <a:cs typeface="+mn-cs"/>
        </a:defRPr>
      </a:lvl1pPr>
      <a:lvl2pPr marL="482600" indent="-249238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90704"/>
        </a:buClr>
        <a:buChar char="»"/>
        <a:defRPr sz="1600">
          <a:solidFill>
            <a:schemeClr val="tx1"/>
          </a:solidFill>
          <a:latin typeface="+mn-lt"/>
        </a:defRPr>
      </a:lvl2pPr>
      <a:lvl3pPr marL="974725" indent="-284163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90704"/>
        </a:buClr>
        <a:buSzPct val="120000"/>
        <a:buChar char="-"/>
        <a:defRPr sz="1400">
          <a:solidFill>
            <a:schemeClr val="tx1"/>
          </a:solidFill>
          <a:latin typeface="+mn-lt"/>
        </a:defRPr>
      </a:lvl3pPr>
      <a:lvl4pPr marL="1330325" indent="-2413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90704"/>
        </a:buClr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4pPr>
      <a:lvl5pPr marL="1717675" indent="-2032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F0605"/>
        </a:buClr>
        <a:buSzPct val="90000"/>
        <a:buFont typeface="Webdings" pitchFamily="18" charset="2"/>
        <a:buChar char="4"/>
        <a:defRPr sz="1200" i="1">
          <a:solidFill>
            <a:schemeClr val="tx1"/>
          </a:solidFill>
          <a:latin typeface="+mn-lt"/>
        </a:defRPr>
      </a:lvl5pPr>
      <a:lvl6pPr marL="2174875" indent="-2032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F0605"/>
        </a:buClr>
        <a:buSzPct val="90000"/>
        <a:buFont typeface="Webdings" pitchFamily="18" charset="2"/>
        <a:buChar char="4"/>
        <a:defRPr sz="1200" i="1">
          <a:solidFill>
            <a:schemeClr val="tx1"/>
          </a:solidFill>
          <a:latin typeface="+mn-lt"/>
        </a:defRPr>
      </a:lvl6pPr>
      <a:lvl7pPr marL="2632075" indent="-2032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F0605"/>
        </a:buClr>
        <a:buSzPct val="90000"/>
        <a:buFont typeface="Webdings" pitchFamily="18" charset="2"/>
        <a:buChar char="4"/>
        <a:defRPr sz="1200" i="1">
          <a:solidFill>
            <a:schemeClr val="tx1"/>
          </a:solidFill>
          <a:latin typeface="+mn-lt"/>
        </a:defRPr>
      </a:lvl7pPr>
      <a:lvl8pPr marL="3089275" indent="-2032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F0605"/>
        </a:buClr>
        <a:buSzPct val="90000"/>
        <a:buFont typeface="Webdings" pitchFamily="18" charset="2"/>
        <a:buChar char="4"/>
        <a:defRPr sz="1200" i="1">
          <a:solidFill>
            <a:schemeClr val="tx1"/>
          </a:solidFill>
          <a:latin typeface="+mn-lt"/>
        </a:defRPr>
      </a:lvl8pPr>
      <a:lvl9pPr marL="3546475" indent="-203200" algn="l" defTabSz="1019175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AF0605"/>
        </a:buClr>
        <a:buSzPct val="90000"/>
        <a:buFont typeface="Webdings" pitchFamily="18" charset="2"/>
        <a:buChar char="4"/>
        <a:defRPr sz="12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MetaMatrix-DAG Solr Connector</a:t>
            </a:r>
            <a:br>
              <a:rPr lang="en-US" dirty="0" smtClean="0"/>
            </a:br>
            <a:r>
              <a:rPr lang="en-US" dirty="0" smtClean="0"/>
              <a:t>Project Review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February 18, 2010</a:t>
            </a:r>
          </a:p>
          <a:p>
            <a:r>
              <a:rPr lang="en-US" sz="1800" dirty="0" smtClean="0"/>
              <a:t>Michael Walker</a:t>
            </a:r>
          </a:p>
          <a:p>
            <a:r>
              <a:rPr lang="en-US" sz="1800" dirty="0" smtClean="0"/>
              <a:t>Amentra,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594404"/>
            <a:ext cx="5334000" cy="33298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MetaCenter Data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295400"/>
            <a:ext cx="6405562" cy="52212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Physical Relational Models</a:t>
            </a:r>
          </a:p>
          <a:p>
            <a:pPr lvl="1"/>
            <a:r>
              <a:rPr lang="en-US" dirty="0" smtClean="0"/>
              <a:t>Field Name=Column NameInSource</a:t>
            </a:r>
          </a:p>
          <a:p>
            <a:pPr lvl="1"/>
            <a:r>
              <a:rPr lang="en-US" dirty="0" smtClean="0"/>
              <a:t>Field Type=Type</a:t>
            </a:r>
          </a:p>
          <a:p>
            <a:pPr lvl="1"/>
            <a:r>
              <a:rPr lang="en-US" dirty="0" smtClean="0"/>
              <a:t>Index.SolrIndex</a:t>
            </a:r>
          </a:p>
          <a:p>
            <a:pPr lvl="2"/>
            <a:r>
              <a:rPr lang="en-US" dirty="0" smtClean="0"/>
              <a:t>Contains indexed Object information</a:t>
            </a:r>
          </a:p>
          <a:p>
            <a:pPr lvl="2"/>
            <a:r>
              <a:rPr lang="en-US" dirty="0" smtClean="0"/>
              <a:t>All String data</a:t>
            </a:r>
          </a:p>
          <a:p>
            <a:pPr lvl="1"/>
            <a:r>
              <a:rPr lang="en-US" dirty="0" smtClean="0"/>
              <a:t>Internal.RepoRefreshIndex</a:t>
            </a:r>
          </a:p>
          <a:p>
            <a:pPr lvl="2"/>
            <a:r>
              <a:rPr lang="en-US" dirty="0" smtClean="0"/>
              <a:t>Contains last time each physcial source (repo) was refreshed</a:t>
            </a:r>
          </a:p>
          <a:p>
            <a:pPr lvl="2"/>
            <a:r>
              <a:rPr lang="en-US" dirty="0" smtClean="0"/>
              <a:t>Used to determine LastUpdatedDate</a:t>
            </a:r>
          </a:p>
          <a:p>
            <a:r>
              <a:rPr lang="en-US" dirty="0" smtClean="0"/>
              <a:t>Virtual Models</a:t>
            </a:r>
          </a:p>
          <a:p>
            <a:pPr lvl="1"/>
            <a:r>
              <a:rPr lang="en-US" dirty="0" smtClean="0"/>
              <a:t>Objects</a:t>
            </a:r>
          </a:p>
          <a:p>
            <a:pPr lvl="2"/>
            <a:r>
              <a:rPr lang="en-US" dirty="0" smtClean="0"/>
              <a:t>Matches common data model</a:t>
            </a:r>
          </a:p>
          <a:p>
            <a:pPr lvl="2"/>
            <a:r>
              <a:rPr lang="en-US" dirty="0" smtClean="0"/>
              <a:t>CreatedDate, CreatedBy not currently available in MC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Docs</a:t>
            </a:r>
          </a:p>
          <a:p>
            <a:pPr lvl="1"/>
            <a:r>
              <a:rPr lang="en-US" dirty="0" smtClean="0"/>
              <a:t>Solr Connector Design Document</a:t>
            </a:r>
          </a:p>
          <a:p>
            <a:pPr lvl="1"/>
            <a:r>
              <a:rPr lang="en-US" dirty="0" smtClean="0"/>
              <a:t>Solr Connector User’s Guide</a:t>
            </a:r>
          </a:p>
          <a:p>
            <a:pPr lvl="1"/>
            <a:r>
              <a:rPr lang="en-US" dirty="0" smtClean="0"/>
              <a:t>Visio Files, PowerPoint Presentation (this one)</a:t>
            </a:r>
          </a:p>
          <a:p>
            <a:r>
              <a:rPr lang="en-US" dirty="0" smtClean="0"/>
              <a:t>Code and Examples</a:t>
            </a:r>
          </a:p>
          <a:p>
            <a:pPr lvl="1"/>
            <a:r>
              <a:rPr lang="en-US" dirty="0" smtClean="0"/>
              <a:t>Example VDB + data models</a:t>
            </a:r>
          </a:p>
          <a:p>
            <a:pPr lvl="1"/>
            <a:r>
              <a:rPr lang="en-US" dirty="0" smtClean="0"/>
              <a:t>Example Solr (client) data-config.xml file</a:t>
            </a:r>
          </a:p>
          <a:p>
            <a:pPr lvl="1"/>
            <a:r>
              <a:rPr lang="en-US" dirty="0" smtClean="0"/>
              <a:t>SolrConnector.caf</a:t>
            </a:r>
          </a:p>
          <a:p>
            <a:pPr lvl="2"/>
            <a:r>
              <a:rPr lang="en-US" dirty="0" smtClean="0"/>
              <a:t>Self-contained MMX connector type for installation</a:t>
            </a:r>
          </a:p>
          <a:p>
            <a:pPr lvl="1"/>
            <a:r>
              <a:rPr lang="en-US" dirty="0" smtClean="0"/>
              <a:t>Java Source Code: SolrConnector.jar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End-to-end solution</a:t>
            </a:r>
          </a:p>
          <a:p>
            <a:pPr lvl="1"/>
            <a:r>
              <a:rPr lang="en-US" dirty="0" smtClean="0"/>
              <a:t>Solr &gt; MMX &gt; Solr</a:t>
            </a:r>
          </a:p>
          <a:p>
            <a:pPr lvl="2"/>
            <a:r>
              <a:rPr lang="en-US" dirty="0" smtClean="0"/>
              <a:t>Full Import of Object</a:t>
            </a:r>
          </a:p>
          <a:p>
            <a:pPr lvl="1"/>
            <a:r>
              <a:rPr lang="en-US" dirty="0" smtClean="0"/>
              <a:t>Delta Import scenario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Full Indexing</a:t>
            </a:r>
          </a:p>
          <a:p>
            <a:pPr lvl="1"/>
            <a:r>
              <a:rPr lang="en-US" dirty="0" smtClean="0"/>
              <a:t>Connector Batch Size impacts performance</a:t>
            </a:r>
          </a:p>
          <a:p>
            <a:pPr lvl="2"/>
            <a:r>
              <a:rPr lang="en-US" dirty="0" smtClean="0"/>
              <a:t>Higher for large data sets (200,000 improved performance 4-fold over default of 2000)</a:t>
            </a:r>
          </a:p>
          <a:p>
            <a:pPr lvl="2"/>
            <a:r>
              <a:rPr lang="en-US" dirty="0" smtClean="0"/>
              <a:t>MDEX-Solr DSIH batch size can also be adjusted</a:t>
            </a:r>
          </a:p>
          <a:p>
            <a:r>
              <a:rPr lang="en-US" dirty="0" smtClean="0"/>
              <a:t>Delta Detection</a:t>
            </a:r>
          </a:p>
          <a:p>
            <a:pPr lvl="1"/>
            <a:r>
              <a:rPr lang="en-US" dirty="0" smtClean="0"/>
              <a:t>Criteria Pushdown required to allow Solr to evaluate criteria (UID=‘abc’) </a:t>
            </a:r>
          </a:p>
          <a:p>
            <a:pPr lvl="2"/>
            <a:r>
              <a:rPr lang="en-US" dirty="0" smtClean="0"/>
              <a:t>Done sequentially</a:t>
            </a:r>
          </a:p>
          <a:p>
            <a:pPr lvl="1"/>
            <a:r>
              <a:rPr lang="en-US" dirty="0" smtClean="0"/>
              <a:t>Solr DataSourceImportHandler could optimize by passing UIDs in IN list</a:t>
            </a:r>
          </a:p>
          <a:p>
            <a:pPr lvl="2"/>
            <a:r>
              <a:rPr lang="en-US" dirty="0" smtClean="0"/>
              <a:t>WHERE UID IN (‘abc’, ‘abc2’, ‘abc3’…)</a:t>
            </a:r>
          </a:p>
          <a:p>
            <a:r>
              <a:rPr lang="en-US" dirty="0" smtClean="0"/>
              <a:t>MDEX-Solr client config settings</a:t>
            </a:r>
          </a:p>
          <a:p>
            <a:pPr lvl="1"/>
            <a:r>
              <a:rPr lang="en-US" dirty="0" smtClean="0"/>
              <a:t>Requires autoCommit="true“</a:t>
            </a:r>
          </a:p>
          <a:p>
            <a:pPr lvl="2"/>
            <a:r>
              <a:rPr lang="en-US" dirty="0" smtClean="0"/>
              <a:t>Otherwise, DataSource requests an XAConnection (not supported by connector)</a:t>
            </a:r>
          </a:p>
          <a:p>
            <a:pPr lvl="2"/>
            <a:r>
              <a:rPr lang="en-US" dirty="0" smtClean="0"/>
              <a:t>Example included in deliverables</a:t>
            </a:r>
          </a:p>
          <a:p>
            <a:r>
              <a:rPr lang="en-US" dirty="0" smtClean="0"/>
              <a:t>Two-index join</a:t>
            </a:r>
          </a:p>
          <a:p>
            <a:pPr lvl="1"/>
            <a:r>
              <a:rPr lang="en-US" dirty="0" smtClean="0"/>
              <a:t>Fetching LastUpdatedDate requires cross-core join</a:t>
            </a:r>
          </a:p>
          <a:p>
            <a:pPr lvl="1"/>
            <a:r>
              <a:rPr lang="en-US" dirty="0" smtClean="0"/>
              <a:t>Result Set Cache added to support short-term in memory caching of LastUpdatedDate</a:t>
            </a:r>
          </a:p>
          <a:p>
            <a:pPr lvl="2"/>
            <a:r>
              <a:rPr lang="en-US" dirty="0" smtClean="0"/>
              <a:t>Avoids re-querying Internal index for repo update times</a:t>
            </a:r>
          </a:p>
          <a:p>
            <a:pPr lvl="1"/>
            <a:r>
              <a:rPr lang="en-US" dirty="0" smtClean="0"/>
              <a:t>Ideally, update time should be stored with each object</a:t>
            </a:r>
          </a:p>
          <a:p>
            <a:pPr lvl="2"/>
            <a:r>
              <a:rPr lang="en-US" dirty="0" smtClean="0"/>
              <a:t>Avoids cross-core join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Overview</a:t>
            </a:r>
          </a:p>
          <a:p>
            <a:r>
              <a:rPr lang="en-US" dirty="0" smtClean="0"/>
              <a:t>Deliverables Review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Implementation Details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Metadata Exchange (MDEX)</a:t>
            </a:r>
          </a:p>
          <a:p>
            <a:pPr lvl="1"/>
            <a:r>
              <a:rPr lang="en-US" dirty="0" smtClean="0"/>
              <a:t>Portal to multiple metadata repositories</a:t>
            </a:r>
          </a:p>
          <a:p>
            <a:pPr lvl="1"/>
            <a:r>
              <a:rPr lang="en-US" dirty="0" smtClean="0"/>
              <a:t>Contains cross-repository indexes, managed by MDEX-Solr</a:t>
            </a:r>
          </a:p>
          <a:p>
            <a:pPr lvl="1"/>
            <a:r>
              <a:rPr lang="en-US" dirty="0" smtClean="0"/>
              <a:t>Uses MMX to access each metadata repository for indexing and lookup</a:t>
            </a:r>
          </a:p>
          <a:p>
            <a:r>
              <a:rPr lang="en-US" dirty="0" smtClean="0"/>
              <a:t>MetaMatrix</a:t>
            </a:r>
          </a:p>
          <a:p>
            <a:pPr lvl="1"/>
            <a:r>
              <a:rPr lang="en-US" dirty="0" smtClean="0"/>
              <a:t>Provides federated access to MetaCenter and other MD repositories</a:t>
            </a:r>
          </a:p>
          <a:p>
            <a:pPr lvl="1"/>
            <a:r>
              <a:rPr lang="en-US" dirty="0" smtClean="0"/>
              <a:t>Provides Solr Connector to MC-Solr (Phase 1)</a:t>
            </a:r>
          </a:p>
          <a:p>
            <a:pPr lvl="2"/>
            <a:r>
              <a:rPr lang="en-US" dirty="0" smtClean="0"/>
              <a:t>Object Metadata</a:t>
            </a:r>
          </a:p>
          <a:p>
            <a:pPr lvl="1"/>
            <a:r>
              <a:rPr lang="en-US" dirty="0" smtClean="0"/>
              <a:t>Provides Connector for MC Object API (Phase 2)</a:t>
            </a:r>
          </a:p>
          <a:p>
            <a:pPr lvl="2"/>
            <a:r>
              <a:rPr lang="en-US" dirty="0" smtClean="0"/>
              <a:t>Relationship, Property Metadata</a:t>
            </a:r>
          </a:p>
          <a:p>
            <a:r>
              <a:rPr lang="en-US" dirty="0" smtClean="0"/>
              <a:t>MetaCenter</a:t>
            </a:r>
          </a:p>
          <a:p>
            <a:pPr lvl="1"/>
            <a:r>
              <a:rPr lang="en-US" dirty="0" smtClean="0"/>
              <a:t>Metadata Repository for various source systems</a:t>
            </a:r>
          </a:p>
          <a:p>
            <a:pPr lvl="1"/>
            <a:r>
              <a:rPr lang="en-US" dirty="0" smtClean="0"/>
              <a:t>MC-Solr used for Object Metadata</a:t>
            </a:r>
          </a:p>
          <a:p>
            <a:pPr lvl="1"/>
            <a:r>
              <a:rPr lang="en-US" dirty="0" smtClean="0"/>
              <a:t>Specialized queries and real-time access used for Relationship, Property Metadata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Exchange: Solution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3" name="Content Placeholder 12" descr="Solution Architecture Diagr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588" y="1295400"/>
            <a:ext cx="8231011" cy="522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1219200"/>
            <a:ext cx="6532563" cy="512352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Data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3200" y="1217612"/>
            <a:ext cx="3581400" cy="52212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MetaCenter Mapping</a:t>
            </a:r>
          </a:p>
          <a:p>
            <a:pPr lvl="1"/>
            <a:r>
              <a:rPr lang="en-US" dirty="0" smtClean="0"/>
              <a:t>Object</a:t>
            </a:r>
          </a:p>
          <a:p>
            <a:pPr lvl="2"/>
            <a:r>
              <a:rPr lang="en-US" dirty="0" smtClean="0"/>
              <a:t>Maps to MC-Solr Index (P1)</a:t>
            </a:r>
          </a:p>
          <a:p>
            <a:pPr lvl="1"/>
            <a:r>
              <a:rPr lang="en-US" dirty="0" smtClean="0"/>
              <a:t>Relationship</a:t>
            </a:r>
          </a:p>
          <a:p>
            <a:pPr lvl="2"/>
            <a:r>
              <a:rPr lang="en-US" dirty="0" smtClean="0"/>
              <a:t>Object API (P2)</a:t>
            </a:r>
          </a:p>
          <a:p>
            <a:pPr lvl="1"/>
            <a:r>
              <a:rPr lang="en-US" dirty="0" smtClean="0"/>
              <a:t>Object Property</a:t>
            </a:r>
          </a:p>
          <a:p>
            <a:pPr lvl="2"/>
            <a:r>
              <a:rPr lang="en-US" dirty="0" smtClean="0"/>
              <a:t>Object API (P2)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Diagram: Full Re-Indexing (P1)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4533900"/>
            <a:ext cx="8120062" cy="1485900"/>
          </a:xfrm>
        </p:spPr>
        <p:txBody>
          <a:bodyPr>
            <a:normAutofit fontScale="4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b="0" dirty="0" smtClean="0"/>
              <a:t>MDEX-SOLR queries MetaMatrix for all index info:</a:t>
            </a:r>
          </a:p>
          <a:p>
            <a:pPr marL="596900" lvl="1" indent="-457200">
              <a:buNone/>
            </a:pPr>
            <a:r>
              <a:rPr lang="en-US" dirty="0" smtClean="0"/>
              <a:t>	</a:t>
            </a:r>
            <a:r>
              <a:rPr lang="en-US" sz="2100" b="0" dirty="0" smtClean="0">
                <a:latin typeface="Courier New" pitchFamily="49" charset="0"/>
                <a:cs typeface="Courier New" pitchFamily="49" charset="0"/>
              </a:rPr>
              <a:t>SELECT  id, name, type,  path, lastupdatedtime FROM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Object</a:t>
            </a:r>
            <a:endParaRPr lang="en-US" sz="2100" b="0" dirty="0" smtClean="0">
              <a:latin typeface="Courier New" pitchFamily="49" charset="0"/>
              <a:cs typeface="Courier New" pitchFamily="49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b="0" dirty="0" smtClean="0"/>
              <a:t>MMX  will issue a query to MC-SOLR (query all)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0" dirty="0" smtClean="0"/>
              <a:t>MC-SOLR will return all the documents that have been indexed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0" dirty="0" smtClean="0"/>
              <a:t>MMX will extract the id, name, type,  path, lastupdatedtime from the search result and return the result back to SOLR in MDE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1714500" y="1295400"/>
            <a:ext cx="6210300" cy="2933700"/>
            <a:chOff x="1714500" y="2095500"/>
            <a:chExt cx="6629400" cy="3581400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714500" y="2095500"/>
              <a:ext cx="6400800" cy="838201"/>
            </a:xfrm>
            <a:prstGeom prst="roundRect">
              <a:avLst/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D4001A"/>
                </a:buClr>
              </a:pPr>
              <a:r>
                <a:rPr lang="en-US" dirty="0" smtClean="0"/>
                <a:t>Metadata Exchange (MDEX)</a:t>
              </a: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1714500" y="3314700"/>
              <a:ext cx="6515100" cy="1066800"/>
            </a:xfrm>
            <a:prstGeom prst="roundRect">
              <a:avLst/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4001A"/>
                </a:buClr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igherStandards" pitchFamily="2" charset="0"/>
                </a:rPr>
                <a:t>MetaMatrix (MMX)</a:t>
              </a: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1714500" y="4838700"/>
              <a:ext cx="6629400" cy="838200"/>
            </a:xfrm>
            <a:prstGeom prst="roundRect">
              <a:avLst/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HigherStandards" pitchFamily="2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4001A"/>
                </a:buClr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igherStandards" pitchFamily="2" charset="0"/>
                </a:rPr>
                <a:t>MetaCenter (MC)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628900" y="2476503"/>
              <a:ext cx="5029200" cy="30777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D4001A"/>
                </a:buClr>
              </a:pPr>
              <a:r>
                <a:rPr lang="en-US" dirty="0" smtClean="0">
                  <a:solidFill>
                    <a:schemeClr val="tx1"/>
                  </a:solidFill>
                  <a:latin typeface="HigherStandards" pitchFamily="2" charset="0"/>
                </a:rPr>
                <a:t>SOLR Search Engine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628900" y="3848103"/>
              <a:ext cx="5029200" cy="30777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D4001A"/>
                </a:buClr>
              </a:pPr>
              <a:r>
                <a:rPr lang="en-US" dirty="0" smtClean="0">
                  <a:solidFill>
                    <a:schemeClr val="tx1"/>
                  </a:solidFill>
                  <a:latin typeface="HigherStandards" pitchFamily="2" charset="0"/>
                </a:rPr>
                <a:t>MMX to MC Connector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828800" y="5219702"/>
              <a:ext cx="3200400" cy="30777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D4001A"/>
                </a:buClr>
              </a:pPr>
              <a:r>
                <a:rPr lang="en-US" dirty="0" smtClean="0">
                  <a:solidFill>
                    <a:schemeClr val="tx1"/>
                  </a:solidFill>
                  <a:latin typeface="HigherStandards" pitchFamily="2" charset="0"/>
                </a:rPr>
                <a:t>SOLR Search Engine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372100" y="5219703"/>
              <a:ext cx="2286000" cy="30777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D4001A"/>
                </a:buClr>
              </a:pPr>
              <a:r>
                <a:rPr lang="en-US" dirty="0" smtClean="0">
                  <a:solidFill>
                    <a:schemeClr val="tx1"/>
                  </a:solidFill>
                  <a:latin typeface="HigherStandards" pitchFamily="2" charset="0"/>
                </a:rPr>
                <a:t>Object API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5400000">
              <a:off x="2668191" y="3314304"/>
              <a:ext cx="1066800" cy="238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 rot="5400000">
              <a:off x="2668191" y="4685109"/>
              <a:ext cx="1066800" cy="238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 bwMode="auto">
            <a:xfrm>
              <a:off x="2743200" y="2628900"/>
              <a:ext cx="457200" cy="304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4001A"/>
                </a:buClr>
                <a:buSzTx/>
                <a:buFontTx/>
                <a:buNone/>
                <a:tabLst/>
              </a:pP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igherStandards" pitchFamily="2" charset="0"/>
                </a:rPr>
                <a:t>1</a:t>
              </a: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743200" y="4000500"/>
              <a:ext cx="457200" cy="304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4001A"/>
                </a:buClr>
                <a:buSzTx/>
                <a:buFontTx/>
                <a:buNone/>
                <a:tabLst/>
              </a:pP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igherStandards" pitchFamily="2" charset="0"/>
                </a:rPr>
                <a:t>2</a:t>
              </a: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3543300" y="4991100"/>
              <a:ext cx="457200" cy="304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4001A"/>
                </a:buClr>
                <a:buSzTx/>
                <a:buFontTx/>
                <a:buNone/>
                <a:tabLst/>
              </a:pP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igherStandards" pitchFamily="2" charset="0"/>
                </a:rPr>
                <a:t>3</a:t>
              </a:r>
            </a:p>
          </p:txBody>
        </p:sp>
        <p:cxnSp>
          <p:nvCxnSpPr>
            <p:cNvPr id="17" name="Straight Arrow Connector 16"/>
            <p:cNvCxnSpPr>
              <a:stCxn id="16" idx="6"/>
            </p:cNvCxnSpPr>
            <p:nvPr/>
          </p:nvCxnSpPr>
          <p:spPr bwMode="auto">
            <a:xfrm flipV="1">
              <a:off x="4000500" y="4152900"/>
              <a:ext cx="2382" cy="9906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4000500" y="2781300"/>
              <a:ext cx="2382" cy="9906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 bwMode="auto">
            <a:xfrm>
              <a:off x="3657600" y="3543300"/>
              <a:ext cx="457200" cy="304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D4001A"/>
                </a:buClr>
                <a:buSzTx/>
                <a:buFontTx/>
                <a:buNone/>
                <a:tabLst/>
              </a:pP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HigherStandards" pitchFamily="2" charset="0"/>
                </a:rPr>
                <a:t>4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rot="5400000">
              <a:off x="5068491" y="3313509"/>
              <a:ext cx="1066800" cy="238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rot="5400000">
              <a:off x="5068491" y="4685109"/>
              <a:ext cx="1066800" cy="238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rot="5400000" flipH="1" flipV="1">
              <a:off x="5638806" y="4686300"/>
              <a:ext cx="1066801" cy="3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rot="5400000" flipH="1" flipV="1">
              <a:off x="5638806" y="3314699"/>
              <a:ext cx="1066801" cy="3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 bwMode="auto">
            <a:xfrm rot="5400000">
              <a:off x="6211491" y="3313509"/>
              <a:ext cx="1066800" cy="238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 bwMode="auto">
            <a:xfrm rot="5400000">
              <a:off x="6211491" y="4685109"/>
              <a:ext cx="1066800" cy="2382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 bwMode="auto">
            <a:xfrm rot="5400000" flipH="1" flipV="1">
              <a:off x="6781806" y="4686300"/>
              <a:ext cx="1066801" cy="3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 bwMode="auto">
            <a:xfrm rot="5400000" flipH="1" flipV="1">
              <a:off x="6781806" y="3314699"/>
              <a:ext cx="1066801" cy="3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Diagram: Delta Indexing (P1)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388" y="4953000"/>
            <a:ext cx="8774112" cy="1981200"/>
          </a:xfrm>
        </p:spPr>
        <p:txBody>
          <a:bodyPr>
            <a:normAutofit fontScale="4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MDEX-Solr will query MMX for MC repositories (i.e. data sources) that have been updated since the last indexing:</a:t>
            </a:r>
          </a:p>
          <a:p>
            <a:pPr marL="457200" indent="-45720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repositoryid from commonobjectmodel.objects where lastupdateddate &gt; '${dataimporter.last_index_time}'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en-US" dirty="0" smtClean="0"/>
              <a:t>SolrConnector will issue a query to MC-Solr to determine what objects have been </a:t>
            </a:r>
            <a:r>
              <a:rPr lang="en-US" dirty="0" smtClean="0"/>
              <a:t>updated</a:t>
            </a:r>
            <a:endParaRPr lang="en-US" dirty="0" smtClean="0"/>
          </a:p>
          <a:p>
            <a:pPr marL="457200" lvl="0" indent="-457200">
              <a:buFont typeface="+mj-lt"/>
              <a:buAutoNum type="arabicPeriod" startAt="2"/>
            </a:pPr>
            <a:r>
              <a:rPr lang="en-US" dirty="0" smtClean="0"/>
              <a:t>MC-Solr </a:t>
            </a:r>
            <a:r>
              <a:rPr lang="en-US" dirty="0" smtClean="0"/>
              <a:t>will return the repository_ids of each updated repository, along with the update time.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en-US" dirty="0" smtClean="0"/>
              <a:t>SolrConnector will return the updated repository information to MDEX-Solr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en-US" dirty="0" smtClean="0"/>
              <a:t>MDEX-Solr will query MMX for all objectswith repository ids that have been updated:</a:t>
            </a:r>
          </a:p>
          <a:p>
            <a:pPr marL="457200" indent="-45720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id, name, type,  path, lastupdatedtime FROM object WHERE repository_id=&lt;repository ID&gt;</a:t>
            </a:r>
          </a:p>
          <a:p>
            <a:pPr marL="457200" indent="-45720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62100" y="1181100"/>
            <a:ext cx="6400800" cy="838200"/>
          </a:xfrm>
          <a:prstGeom prst="roundRect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50000"/>
              </a:spcBef>
              <a:buClr>
                <a:srgbClr val="D4001A"/>
              </a:buClr>
            </a:pPr>
            <a:r>
              <a:rPr lang="en-US" dirty="0" smtClean="0"/>
              <a:t>Metadata Exchange (MDEX)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562100" y="2400300"/>
            <a:ext cx="6515100" cy="1066800"/>
          </a:xfrm>
          <a:prstGeom prst="roundRect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rPr>
              <a:t>MetaMatrix (MMX)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562100" y="3924300"/>
            <a:ext cx="6629400" cy="838200"/>
          </a:xfrm>
          <a:prstGeom prst="roundRect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rPr>
              <a:t>MetaCenter (MC)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476500" y="1562103"/>
            <a:ext cx="5029200" cy="2769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>
                <a:srgbClr val="D4001A"/>
              </a:buClr>
            </a:pPr>
            <a:r>
              <a:rPr lang="en-US" sz="1200" b="1" dirty="0" smtClean="0">
                <a:solidFill>
                  <a:schemeClr val="tx1"/>
                </a:solidFill>
                <a:latin typeface="HigherStandards" pitchFamily="2" charset="0"/>
              </a:rPr>
              <a:t>MDEX-Solr Search Engine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igherStandards" pitchFamily="2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47900" y="2933700"/>
            <a:ext cx="5372100" cy="30777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>
                <a:srgbClr val="D4001A"/>
              </a:buClr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rPr>
              <a:t>Solr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erStandards" pitchFamily="2" charset="0"/>
              </a:rPr>
              <a:t> Connector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igherStandards" pitchFamily="2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76400" y="4305302"/>
            <a:ext cx="3200400" cy="2769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>
                <a:srgbClr val="D4001A"/>
              </a:buClr>
            </a:pPr>
            <a:r>
              <a:rPr lang="en-US" sz="1200" b="1" dirty="0" smtClean="0">
                <a:solidFill>
                  <a:schemeClr val="tx1"/>
                </a:solidFill>
                <a:latin typeface="HigherStandards" pitchFamily="2" charset="0"/>
              </a:rPr>
              <a:t>MC-SOLR Search Engine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igherStandards" pitchFamily="2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219700" y="4305303"/>
            <a:ext cx="2286000" cy="30777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>
                <a:srgbClr val="D4001A"/>
              </a:buClr>
            </a:pPr>
            <a:r>
              <a:rPr lang="en-US" dirty="0" smtClean="0">
                <a:solidFill>
                  <a:schemeClr val="tx1"/>
                </a:solidFill>
                <a:latin typeface="HigherStandards" pitchFamily="2" charset="0"/>
              </a:rPr>
              <a:t>Object API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igherStandards" pitchFamily="2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>
            <a:off x="2515791" y="2399904"/>
            <a:ext cx="1066800" cy="238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 rot="5400000">
            <a:off x="2515791" y="3770709"/>
            <a:ext cx="1066800" cy="238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 bwMode="auto">
          <a:xfrm>
            <a:off x="2590800" y="17145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1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2590800" y="30861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2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3048000" y="40767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3</a:t>
            </a:r>
          </a:p>
        </p:txBody>
      </p:sp>
      <p:cxnSp>
        <p:nvCxnSpPr>
          <p:cNvPr id="17" name="Straight Arrow Connector 16"/>
          <p:cNvCxnSpPr>
            <a:stCxn id="16" idx="6"/>
          </p:cNvCxnSpPr>
          <p:nvPr/>
        </p:nvCxnSpPr>
        <p:spPr bwMode="auto">
          <a:xfrm flipV="1">
            <a:off x="3505200" y="3238500"/>
            <a:ext cx="2382" cy="990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flipV="1">
            <a:off x="3505200" y="1866900"/>
            <a:ext cx="2382" cy="990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 bwMode="auto">
          <a:xfrm>
            <a:off x="3162300" y="26289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4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>
            <a:off x="3430191" y="2399109"/>
            <a:ext cx="1066800" cy="238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 rot="5400000">
            <a:off x="3430191" y="3770709"/>
            <a:ext cx="1066800" cy="238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 rot="5400000" flipH="1" flipV="1">
            <a:off x="4000506" y="3771900"/>
            <a:ext cx="1066801" cy="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3886201" y="2400299"/>
            <a:ext cx="1066801" cy="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 bwMode="auto">
          <a:xfrm>
            <a:off x="3619500" y="17907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5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3619500" y="30861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6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4229100" y="41529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7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4076700" y="27813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8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 rot="5400000">
            <a:off x="5944791" y="2399109"/>
            <a:ext cx="1066800" cy="238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 bwMode="auto">
          <a:xfrm rot="5400000">
            <a:off x="5944791" y="3770709"/>
            <a:ext cx="1066800" cy="238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 bwMode="auto">
          <a:xfrm rot="5400000" flipH="1" flipV="1">
            <a:off x="6629406" y="3771900"/>
            <a:ext cx="1066801" cy="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6515106" y="2400299"/>
            <a:ext cx="1066801" cy="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 bwMode="auto">
          <a:xfrm>
            <a:off x="6248400" y="17907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9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6248400" y="30861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10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7048500" y="41529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11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6934200" y="2781300"/>
            <a:ext cx="457200" cy="3048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D4001A"/>
              </a:buClr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igherStandards" pitchFamily="2" charset="0"/>
              </a:rP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MMX Solr Connector: Logical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65188" y="4152900"/>
            <a:ext cx="8774112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1" tIns="50941" rIns="101881" bIns="50941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342900" marR="0" lvl="0" indent="-342900" algn="l" defTabSz="1019175" rtl="0" eaLnBrk="0" fontAlgn="base" latinLnBrk="0" hangingPunct="0">
              <a:lnSpc>
                <a:spcPct val="85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A9070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Client sends SQL statement:</a:t>
            </a:r>
          </a:p>
          <a:p>
            <a:pPr marL="800100" lvl="1" indent="-342900" defTabSz="1019175" eaLnBrk="0" hangingPunct="0">
              <a:lnSpc>
                <a:spcPct val="85000"/>
              </a:lnSpc>
              <a:spcBef>
                <a:spcPct val="100000"/>
              </a:spcBef>
            </a:pPr>
            <a:r>
              <a:rPr lang="en-US" sz="2400" b="1" kern="0" dirty="0" smtClean="0">
                <a:latin typeface="Courier New" pitchFamily="49" charset="0"/>
              </a:rPr>
              <a:t>SELECT UID, Name FROM SolrIndex WHERE Name LIKE ‘acc%’</a:t>
            </a:r>
          </a:p>
          <a:p>
            <a:pPr marL="800100" lvl="1" indent="-342900" defTabSz="1019175" eaLnBrk="0" hangingPunct="0">
              <a:lnSpc>
                <a:spcPct val="85000"/>
              </a:lnSpc>
              <a:spcBef>
                <a:spcPct val="100000"/>
              </a:spcBef>
            </a:pP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AND  RepositoryID=1000</a:t>
            </a:r>
          </a:p>
          <a:p>
            <a:pPr marL="342900" marR="0" lvl="0" indent="-342900" algn="l" defTabSz="1019175" rtl="0" eaLnBrk="0" fontAlgn="base" latinLnBrk="0" hangingPunct="0">
              <a:lnSpc>
                <a:spcPct val="85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="1" kern="0" dirty="0" smtClean="0">
                <a:solidFill>
                  <a:srgbClr val="A90704"/>
                </a:solidFill>
                <a:latin typeface="+mn-lt"/>
              </a:rPr>
              <a:t>Solr Connector translates supported query capabilities to Solr Search:</a:t>
            </a:r>
          </a:p>
          <a:p>
            <a:pPr marL="800100" lvl="1" indent="-342900" defTabSz="1019175" eaLnBrk="0" hangingPunct="0">
              <a:lnSpc>
                <a:spcPct val="85000"/>
              </a:lnSpc>
              <a:spcBef>
                <a:spcPct val="100000"/>
              </a:spcBef>
            </a:pPr>
            <a:r>
              <a:rPr lang="en-US" sz="2400" b="1" kern="0" dirty="0" smtClean="0">
                <a:latin typeface="Courier New" pitchFamily="49" charset="0"/>
              </a:rPr>
              <a:t>Search: name:acc* AND repository_id:1000</a:t>
            </a:r>
          </a:p>
          <a:p>
            <a:pPr marL="800100" lvl="1" indent="-342900" defTabSz="1019175" eaLnBrk="0" hangingPunct="0">
              <a:lnSpc>
                <a:spcPct val="85000"/>
              </a:lnSpc>
              <a:spcBef>
                <a:spcPct val="100000"/>
              </a:spcBef>
            </a:pPr>
            <a:r>
              <a:rPr lang="en-US" sz="2400" b="1" kern="0" dirty="0" smtClean="0">
                <a:latin typeface="Courier New" pitchFamily="49" charset="0"/>
              </a:rPr>
              <a:t>Fields: UID, Name</a:t>
            </a:r>
            <a:endParaRPr lang="en-US" sz="2400" b="1" kern="0" dirty="0" smtClean="0">
              <a:latin typeface="+mn-lt"/>
            </a:endParaRPr>
          </a:p>
          <a:p>
            <a:pPr marL="342900" marR="0" lvl="0" indent="-342900" algn="l" defTabSz="1019175" rtl="0" eaLnBrk="0" fontAlgn="base" latinLnBrk="0" hangingPunct="0">
              <a:lnSpc>
                <a:spcPct val="85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A9070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SolrConnector transforms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A9070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matching SolrDocuments into ResultSet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A9070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Content Placeholder 12" descr="Connector Logical Architec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419" y="1257300"/>
            <a:ext cx="8515350" cy="2695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MMX Solr Connector: Query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Query Capabilities</a:t>
            </a:r>
          </a:p>
          <a:p>
            <a:pPr lvl="1"/>
            <a:r>
              <a:rPr lang="en-US" dirty="0" smtClean="0"/>
              <a:t>WHERE</a:t>
            </a:r>
          </a:p>
          <a:p>
            <a:pPr lvl="1"/>
            <a:r>
              <a:rPr lang="en-US" dirty="0" smtClean="0"/>
              <a:t>Equals</a:t>
            </a:r>
          </a:p>
          <a:p>
            <a:pPr lvl="1"/>
            <a:r>
              <a:rPr lang="en-US" dirty="0" smtClean="0"/>
              <a:t>LIKE</a:t>
            </a:r>
          </a:p>
          <a:p>
            <a:pPr lvl="2"/>
            <a:r>
              <a:rPr lang="en-US" dirty="0" smtClean="0"/>
              <a:t>Wildcards:%, _</a:t>
            </a:r>
          </a:p>
          <a:p>
            <a:pPr lvl="1"/>
            <a:r>
              <a:rPr lang="en-US" dirty="0" smtClean="0"/>
              <a:t>Compound Criteria</a:t>
            </a:r>
          </a:p>
          <a:p>
            <a:pPr lvl="2"/>
            <a:r>
              <a:rPr lang="en-US" dirty="0" smtClean="0"/>
              <a:t>AND, OR, NOT</a:t>
            </a:r>
          </a:p>
          <a:p>
            <a:pPr lvl="1"/>
            <a:r>
              <a:rPr lang="en-US" dirty="0" smtClean="0"/>
              <a:t>IN</a:t>
            </a:r>
          </a:p>
          <a:p>
            <a:pPr lvl="1"/>
            <a:r>
              <a:rPr lang="en-US" dirty="0" smtClean="0"/>
              <a:t>LIMIT, OFFSET</a:t>
            </a:r>
          </a:p>
          <a:p>
            <a:r>
              <a:rPr lang="en-US" dirty="0" smtClean="0"/>
              <a:t>Type Support</a:t>
            </a:r>
          </a:p>
          <a:p>
            <a:pPr lvl="1"/>
            <a:r>
              <a:rPr lang="en-US" dirty="0" smtClean="0"/>
              <a:t>String, Integer, Date</a:t>
            </a:r>
          </a:p>
          <a:p>
            <a:pPr lvl="2"/>
            <a:r>
              <a:rPr lang="en-US" dirty="0" smtClean="0"/>
              <a:t>Only String, Date used in MC-Solr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DDC26D-3AB5-49DB-9F4A-CDD7E2A6EBF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savvis_ppt_temp">
  <a:themeElements>
    <a:clrScheme name="5_savvis_ppt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savvis_ppt_temp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savvis_ppt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avvis_ppt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avvis_ppt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avvis_ppt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avvis_ppt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avvis_ppt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avvis_ppt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avvis_ppt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avvis_ppt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avvis_ppt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avvis_ppt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avvis_ppt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Flanders:Users:ian:Desktop:savvis ppt:savvis_ppt_temp.pot</Template>
  <TotalTime>12789</TotalTime>
  <Words>683</Words>
  <Application>Microsoft PowerPoint</Application>
  <PresentationFormat>Custom</PresentationFormat>
  <Paragraphs>161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5_savvis_ppt_temp</vt:lpstr>
      <vt:lpstr>MetaMatrix-DAG Solr Connector Project Review</vt:lpstr>
      <vt:lpstr>Outline</vt:lpstr>
      <vt:lpstr>Solution Overview</vt:lpstr>
      <vt:lpstr>Metadata Exchange: Solution Architecture</vt:lpstr>
      <vt:lpstr>Common Data Model</vt:lpstr>
      <vt:lpstr>Sequence Diagram: Full Re-Indexing (P1)</vt:lpstr>
      <vt:lpstr>Sequence Diagram: Delta Indexing (P1)</vt:lpstr>
      <vt:lpstr>MMX Solr Connector: Logical Architecture</vt:lpstr>
      <vt:lpstr>MMX Solr Connector: Query Support</vt:lpstr>
      <vt:lpstr>MetaCenter Data Models</vt:lpstr>
      <vt:lpstr>Deliverables</vt:lpstr>
      <vt:lpstr>Demo</vt:lpstr>
      <vt:lpstr>Additional Info</vt:lpstr>
    </vt:vector>
  </TitlesOfParts>
  <Company>Amentra,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AmentraKickOff</dc:title>
  <dc:subject>Amentra</dc:subject>
  <dc:creator>Kevin Sherry</dc:creator>
  <cp:keywords>Amentra</cp:keywords>
  <dc:description>INTERNAL USE ONLY</dc:description>
  <cp:lastModifiedBy>Michael Walker</cp:lastModifiedBy>
  <cp:revision>2243</cp:revision>
  <dcterms:created xsi:type="dcterms:W3CDTF">2004-09-01T12:43:09Z</dcterms:created>
  <dcterms:modified xsi:type="dcterms:W3CDTF">2010-02-23T20:23:13Z</dcterms:modified>
  <cp:category>Amentra</cp:category>
</cp:coreProperties>
</file>